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23"/>
  </p:notesMasterIdLst>
  <p:handoutMasterIdLst>
    <p:handoutMasterId r:id="rId24"/>
  </p:handoutMasterIdLst>
  <p:sldIdLst>
    <p:sldId id="265" r:id="rId2"/>
    <p:sldId id="324" r:id="rId3"/>
    <p:sldId id="328" r:id="rId4"/>
    <p:sldId id="330" r:id="rId5"/>
    <p:sldId id="284" r:id="rId6"/>
    <p:sldId id="327" r:id="rId7"/>
    <p:sldId id="316" r:id="rId8"/>
    <p:sldId id="329" r:id="rId9"/>
    <p:sldId id="331" r:id="rId10"/>
    <p:sldId id="332" r:id="rId11"/>
    <p:sldId id="333" r:id="rId12"/>
    <p:sldId id="334" r:id="rId13"/>
    <p:sldId id="335" r:id="rId14"/>
    <p:sldId id="337" r:id="rId15"/>
    <p:sldId id="338" r:id="rId16"/>
    <p:sldId id="336" r:id="rId17"/>
    <p:sldId id="340" r:id="rId18"/>
    <p:sldId id="341" r:id="rId19"/>
    <p:sldId id="342" r:id="rId20"/>
    <p:sldId id="343" r:id="rId21"/>
    <p:sldId id="263" r:id="rId2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72" autoAdjust="0"/>
  </p:normalViewPr>
  <p:slideViewPr>
    <p:cSldViewPr snapToGrid="0" snapToObjects="1" showGuides="1">
      <p:cViewPr varScale="1">
        <p:scale>
          <a:sx n="83" d="100"/>
          <a:sy n="83" d="100"/>
        </p:scale>
        <p:origin x="820" y="52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1/15/2023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1/15/2023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8905" y="2794950"/>
            <a:ext cx="7826190" cy="516868"/>
          </a:xfrm>
        </p:spPr>
        <p:txBody>
          <a:bodyPr>
            <a:noAutofit/>
          </a:bodyPr>
          <a:lstStyle/>
          <a:p>
            <a:pPr algn="ctr"/>
            <a:r>
              <a:rPr lang="ru-RU" sz="4400" dirty="0">
                <a:solidFill>
                  <a:schemeClr val="bg1"/>
                </a:solidFill>
              </a:rPr>
              <a:t>Как одна фраза в стандарте даёт доступ ко всем Bluetooth устройствам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5AB428-2818-5949-4618-A1CE7CCA7CC7}"/>
              </a:ext>
            </a:extLst>
          </p:cNvPr>
          <p:cNvSpPr txBox="1"/>
          <p:nvPr/>
        </p:nvSpPr>
        <p:spPr>
          <a:xfrm>
            <a:off x="2558783" y="4371945"/>
            <a:ext cx="4595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Golos Text DemiBold" panose="020B0703020202020204"/>
              </a:rPr>
              <a:t>Конаныхина Антонина, Р33102</a:t>
            </a: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0331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ru-RU" dirty="0"/>
              <a:t>Создание ключа шифрования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1FB6DCF-B2B3-E61C-7C4D-FB9AD5FF6DA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1099811"/>
            <a:ext cx="7413134" cy="3583574"/>
          </a:xfrm>
        </p:spPr>
      </p:pic>
    </p:spTree>
    <p:extLst>
      <p:ext uri="{BB962C8B-B14F-4D97-AF65-F5344CB8AC3E}">
        <p14:creationId xmlns:p14="http://schemas.microsoft.com/office/powerpoint/2010/main" val="2025353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Собственно, уязвимость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2FB7D8-E1FC-70E0-A4D8-879629435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18" y="1136057"/>
            <a:ext cx="6936902" cy="359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28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0331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ru-RU" dirty="0"/>
              <a:t>Стадии атаки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4AD2393-62C3-908D-3EC0-5D6A1CB9C2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1547" y="4122450"/>
            <a:ext cx="6756827" cy="794017"/>
          </a:xfrm>
        </p:spPr>
        <p:txBody>
          <a:bodyPr>
            <a:normAutofit/>
          </a:bodyPr>
          <a:lstStyle/>
          <a:p>
            <a:r>
              <a:rPr lang="ru-RU" sz="1600" dirty="0"/>
              <a:t>Шаг 1. Устройства инициируют установку защищённого соединения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70103F7-863D-ACFD-FFE7-608E59346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08" y="1199021"/>
            <a:ext cx="6836192" cy="283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39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0331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ru-RU" dirty="0"/>
              <a:t>Стадии атаки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4AD2393-62C3-908D-3EC0-5D6A1CB9C2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1547" y="4018569"/>
            <a:ext cx="6756827" cy="794017"/>
          </a:xfrm>
        </p:spPr>
        <p:txBody>
          <a:bodyPr>
            <a:normAutofit/>
          </a:bodyPr>
          <a:lstStyle/>
          <a:p>
            <a:r>
              <a:rPr lang="ru-RU" sz="1600" dirty="0"/>
              <a:t>Шаг 2. Подменяя содержимое пакетов, злодейский злодей заставляет устройства принять энтропию в один байт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01B26F-C014-1368-0D0B-99AC0D097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99"/>
          <a:stretch/>
        </p:blipFill>
        <p:spPr>
          <a:xfrm>
            <a:off x="799141" y="1247876"/>
            <a:ext cx="6915630" cy="277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635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A915A35-EC87-76A1-7F8F-9378EFC6B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Согласование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F7CD16-D4EE-5D1A-67C6-8FC838F97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8171" y="1153886"/>
            <a:ext cx="2882794" cy="3425371"/>
          </a:xfrm>
        </p:spPr>
        <p:txBody>
          <a:bodyPr>
            <a:normAutofit/>
          </a:bodyPr>
          <a:lstStyle/>
          <a:p>
            <a:r>
              <a:rPr lang="ru-RU" sz="1600" dirty="0"/>
              <a:t>Первые два пакета – аутентификация</a:t>
            </a:r>
          </a:p>
          <a:p>
            <a:r>
              <a:rPr lang="ru-RU" sz="1600" dirty="0"/>
              <a:t>Третий и четвёртый – запрос на защищённое соединение</a:t>
            </a:r>
          </a:p>
          <a:p>
            <a:r>
              <a:rPr lang="ru-RU" sz="1600" dirty="0"/>
              <a:t>Следующие три – договор о размере ключа</a:t>
            </a:r>
          </a:p>
          <a:p>
            <a:r>
              <a:rPr lang="ru-RU" sz="1600" dirty="0"/>
              <a:t>Последний – соединение установлено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AA53044-D357-41CC-C0B4-7D3869C92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70" y="945136"/>
            <a:ext cx="4175660" cy="389192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186DE62-2761-51B1-E7F9-BF7907906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143" y="3176387"/>
            <a:ext cx="2379890" cy="185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95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0331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Подмена пакетов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F998D32-65E5-D51F-8F63-74E921A6A4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8" r="4913"/>
          <a:stretch/>
        </p:blipFill>
        <p:spPr>
          <a:xfrm>
            <a:off x="522515" y="1074160"/>
            <a:ext cx="5678504" cy="3182796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коллекция картинок&#10;&#10;Автоматически созданное описание">
            <a:extLst>
              <a:ext uri="{FF2B5EF4-FFF2-40B4-BE49-F238E27FC236}">
                <a16:creationId xmlns:a16="http://schemas.microsoft.com/office/drawing/2014/main" id="{8C6DD560-04A4-38D2-9078-A82A60B2F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762" y="3634307"/>
            <a:ext cx="3296450" cy="133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303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0331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ru-RU" dirty="0"/>
              <a:t>Стадии атаки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4AD2393-62C3-908D-3EC0-5D6A1CB9C2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1547" y="4018569"/>
            <a:ext cx="6756827" cy="794017"/>
          </a:xfrm>
        </p:spPr>
        <p:txBody>
          <a:bodyPr>
            <a:normAutofit/>
          </a:bodyPr>
          <a:lstStyle/>
          <a:p>
            <a:r>
              <a:rPr lang="ru-RU" sz="1600" dirty="0"/>
              <a:t>Шаг 3. Злодейский злодей перехватывает пакеты и расшифровывает их подобранным </a:t>
            </a:r>
            <a:r>
              <a:rPr lang="ru-RU" sz="1600" dirty="0" err="1"/>
              <a:t>брут</a:t>
            </a:r>
            <a:r>
              <a:rPr lang="en-US" sz="1600" dirty="0"/>
              <a:t>-</a:t>
            </a:r>
            <a:r>
              <a:rPr lang="ru-RU" sz="1600" dirty="0"/>
              <a:t>форсом ключом </a:t>
            </a:r>
            <a:r>
              <a:rPr lang="en-US" sz="1600" dirty="0" err="1"/>
              <a:t>K’c</a:t>
            </a:r>
            <a:endParaRPr lang="ru-RU" sz="16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B7E3DF1-FB52-9F67-74BF-DCBAA03BAF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190"/>
          <a:stretch/>
        </p:blipFill>
        <p:spPr>
          <a:xfrm>
            <a:off x="1088979" y="1236026"/>
            <a:ext cx="6702631" cy="277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44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A915A35-EC87-76A1-7F8F-9378EFC6B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Bluetooth LE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F7CD16-D4EE-5D1A-67C6-8FC838F97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ru-RU" sz="1600" dirty="0"/>
              <a:t>Сложнее</a:t>
            </a:r>
            <a:r>
              <a:rPr lang="en-US" sz="1600" dirty="0"/>
              <a:t> </a:t>
            </a:r>
            <a:r>
              <a:rPr lang="ru-RU" sz="1600" dirty="0"/>
              <a:t>взломать, так как:</a:t>
            </a:r>
          </a:p>
          <a:p>
            <a:r>
              <a:rPr lang="ru-RU" sz="1600" dirty="0"/>
              <a:t>А) согласование ключа на этапе </a:t>
            </a:r>
            <a:r>
              <a:rPr lang="ru-RU" sz="1600" dirty="0" err="1"/>
              <a:t>пэйринга</a:t>
            </a:r>
            <a:r>
              <a:rPr lang="ru-RU" sz="1600" dirty="0"/>
              <a:t>, а не каждый раз при создании соединения</a:t>
            </a:r>
          </a:p>
          <a:p>
            <a:r>
              <a:rPr lang="ru-RU" sz="1600" dirty="0"/>
              <a:t>Б) Минимальное значение ключа – 7 байт</a:t>
            </a:r>
          </a:p>
          <a:p>
            <a:endParaRPr lang="ru-RU" sz="16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08BF18-0913-672E-68C6-836E3BE21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74" y="1333606"/>
            <a:ext cx="4982825" cy="306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203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3383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Почему так произошло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F7514D-6ED6-FC99-5DC1-53D16F1DB894}"/>
                  </a:ext>
                </a:extLst>
              </p:cNvPr>
              <p:cNvSpPr txBox="1"/>
              <p:nvPr/>
            </p:nvSpPr>
            <p:spPr>
              <a:xfrm>
                <a:off x="737667" y="1221762"/>
                <a:ext cx="7230676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Arial" panose="020B0604020202020204" pitchFamily="34" charset="0"/>
                    <a:cs typeface="Arial" panose="020B0604020202020204" pitchFamily="34" charset="0"/>
                  </a:rPr>
                  <a:t>Недоработка стандарта: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ru-RU" dirty="0">
                    <a:latin typeface="Arial" panose="020B0604020202020204" pitchFamily="34" charset="0"/>
                    <a:cs typeface="Arial" panose="020B0604020202020204" pitchFamily="34" charset="0"/>
                  </a:rPr>
                  <a:t>Возможность задать энтропию в 1 байт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ru-RU" dirty="0">
                    <a:latin typeface="Arial" panose="020B0604020202020204" pitchFamily="34" charset="0"/>
                    <a:cs typeface="Arial" panose="020B0604020202020204" pitchFamily="34" charset="0"/>
                  </a:rPr>
                  <a:t>Отсутствие защиты в момент согласования параметров соединения (можно было бы шифровать с помощью одного ключа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ru-RU" dirty="0">
                    <a:latin typeface="Arial" panose="020B0604020202020204" pitchFamily="34" charset="0"/>
                    <a:cs typeface="Arial" panose="020B0604020202020204" pitchFamily="34" charset="0"/>
                  </a:rPr>
                  <a:t>Непрозрачность процесса соединения для пользователя (можно было бы уведомлять о размере энтропии)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F7514D-6ED6-FC99-5DC1-53D16F1DB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67" y="1221762"/>
                <a:ext cx="7230676" cy="2031325"/>
              </a:xfrm>
              <a:prstGeom prst="rect">
                <a:avLst/>
              </a:prstGeom>
              <a:blipFill>
                <a:blip r:embed="rId2"/>
                <a:stretch>
                  <a:fillRect l="-675" t="-1497" b="-35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5769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3383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Какие идеи?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F7514D-6ED6-FC99-5DC1-53D16F1DB894}"/>
                  </a:ext>
                </a:extLst>
              </p:cNvPr>
              <p:cNvSpPr txBox="1"/>
              <p:nvPr/>
            </p:nvSpPr>
            <p:spPr>
              <a:xfrm>
                <a:off x="737667" y="1221762"/>
                <a:ext cx="7230676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Arial" panose="020B0604020202020204" pitchFamily="34" charset="0"/>
                    <a:cs typeface="Arial" panose="020B0604020202020204" pitchFamily="34" charset="0"/>
                  </a:rPr>
                  <a:t>Для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Bluetooth: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>
                    <a:latin typeface="Arial" panose="020B0604020202020204" pitchFamily="34" charset="0"/>
                    <a:cs typeface="Arial" panose="020B0604020202020204" pitchFamily="34" charset="0"/>
                  </a:rPr>
                  <a:t>Установить 16 байт энтропии в прошивке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Bluetooth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>
                    <a:latin typeface="Arial" panose="020B0604020202020204" pitchFamily="34" charset="0"/>
                    <a:cs typeface="Arial" panose="020B0604020202020204" pitchFamily="34" charset="0"/>
                  </a:rPr>
                  <a:t>При соединении проверять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N </a:t>
                </a:r>
                <a:r>
                  <a:rPr lang="ru-RU" dirty="0">
                    <a:latin typeface="Arial" panose="020B0604020202020204" pitchFamily="34" charset="0"/>
                    <a:cs typeface="Arial" panose="020B0604020202020204" pitchFamily="34" charset="0"/>
                  </a:rPr>
                  <a:t>в хосте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>
                    <a:latin typeface="Arial" panose="020B0604020202020204" pitchFamily="34" charset="0"/>
                    <a:cs typeface="Arial" panose="020B0604020202020204" pitchFamily="34" charset="0"/>
                  </a:rPr>
                  <a:t>Шифроваться не с помощью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ru-RU" dirty="0">
                    <a:latin typeface="Arial" panose="020B0604020202020204" pitchFamily="34" charset="0"/>
                    <a:cs typeface="Arial" panose="020B0604020202020204" pitchFamily="34" charset="0"/>
                  </a:rPr>
                  <a:t>, 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ru-RU" dirty="0">
                  <a:latin typeface="Arial" panose="020B0604020202020204" pitchFamily="34" charset="0"/>
                </a:endParaRPr>
              </a:p>
              <a:p>
                <a:endParaRPr lang="ru-RU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ru-RU" dirty="0">
                    <a:latin typeface="Arial" panose="020B0604020202020204" pitchFamily="34" charset="0"/>
                    <a:cs typeface="Arial" panose="020B0604020202020204" pitchFamily="34" charset="0"/>
                  </a:rPr>
                  <a:t>Для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BLE: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>
                    <a:latin typeface="Arial" panose="020B0604020202020204" pitchFamily="34" charset="0"/>
                    <a:cs typeface="Arial" panose="020B0604020202020204" pitchFamily="34" charset="0"/>
                  </a:rPr>
                  <a:t>Внедрить защитные механизмы на прикладом уровне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>
                    <a:latin typeface="Arial" panose="020B0604020202020204" pitchFamily="34" charset="0"/>
                    <a:cs typeface="Arial" panose="020B0604020202020204" pitchFamily="34" charset="0"/>
                  </a:rPr>
                  <a:t>В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header </a:t>
                </a:r>
                <a:r>
                  <a:rPr lang="ru-RU" dirty="0">
                    <a:latin typeface="Arial" panose="020B0604020202020204" pitchFamily="34" charset="0"/>
                    <a:cs typeface="Arial" panose="020B0604020202020204" pitchFamily="34" charset="0"/>
                  </a:rPr>
                  <a:t>файле ядра задать 16 байт энтропии в хосте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F7514D-6ED6-FC99-5DC1-53D16F1DB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67" y="1221762"/>
                <a:ext cx="7230676" cy="2308324"/>
              </a:xfrm>
              <a:prstGeom prst="rect">
                <a:avLst/>
              </a:prstGeom>
              <a:blipFill>
                <a:blip r:embed="rId2"/>
                <a:stretch>
                  <a:fillRect l="-675" t="-1319" b="-31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4914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273" y="1233715"/>
            <a:ext cx="7170057" cy="3410856"/>
          </a:xfrm>
        </p:spPr>
        <p:txBody>
          <a:bodyPr>
            <a:normAutofit lnSpcReduction="10000"/>
          </a:bodyPr>
          <a:lstStyle/>
          <a:p>
            <a:pPr marL="234950" marR="8890" indent="-6350">
              <a:lnSpc>
                <a:spcPct val="112000"/>
              </a:lnSpc>
              <a:spcAft>
                <a:spcPts val="1480"/>
              </a:spcAft>
            </a:pPr>
            <a:r>
              <a:rPr lang="ru-RU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KNOB </a:t>
            </a:r>
            <a:r>
              <a:rPr lang="ru-RU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attack</a:t>
            </a:r>
            <a:r>
              <a:rPr lang="ru-RU" sz="1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(</a:t>
            </a:r>
            <a:r>
              <a:rPr lang="ru-RU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key</a:t>
            </a:r>
            <a:r>
              <a:rPr lang="ru-RU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ru-RU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negotiation</a:t>
            </a:r>
            <a:r>
              <a:rPr lang="ru-RU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ru-RU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of</a:t>
            </a:r>
            <a:r>
              <a:rPr lang="ru-RU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B</a:t>
            </a:r>
            <a:r>
              <a:rPr lang="ru-RU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luetooth</a:t>
            </a:r>
            <a:r>
              <a:rPr lang="ru-RU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ru-RU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attack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)</a:t>
            </a:r>
            <a:r>
              <a:rPr lang="ru-RU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–</a:t>
            </a:r>
            <a:r>
              <a:rPr lang="ru-RU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атака на процесс согласования энтропии ключа при установке соединения между 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B</a:t>
            </a:r>
            <a:r>
              <a:rPr lang="ru-RU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luetooth</a:t>
            </a:r>
            <a:r>
              <a:rPr lang="ru-RU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устройствами, которая может позволить атакующему заставить устройства принять энтропию равную 1 байт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</a:p>
          <a:p>
            <a:pPr marL="234950" marR="8890" indent="-6350">
              <a:spcAft>
                <a:spcPts val="1480"/>
              </a:spcAft>
            </a:pPr>
            <a:r>
              <a:rPr lang="ru-RU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Уязвимые устройства:</a:t>
            </a:r>
          </a:p>
          <a:p>
            <a:pPr marL="234950" marR="8890" indent="-6350">
              <a:spcAft>
                <a:spcPts val="1480"/>
              </a:spcAft>
            </a:pPr>
            <a:r>
              <a:rPr lang="ru-RU" sz="1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–</a:t>
            </a:r>
            <a:r>
              <a:rPr lang="ru-RU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Bluetooth BR/EDR (Basic Rate / Enhanced Data Rate) или же Core (Bluetooth </a:t>
            </a:r>
            <a:r>
              <a:rPr lang="ru-RU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classic</a:t>
            </a:r>
            <a:r>
              <a:rPr lang="ru-RU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) до v5.1 включительно;</a:t>
            </a:r>
          </a:p>
          <a:p>
            <a:pPr marL="234950" marR="8890" indent="-6350">
              <a:spcAft>
                <a:spcPts val="1480"/>
              </a:spcAft>
            </a:pPr>
            <a:r>
              <a:rPr lang="ru-RU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– Bluetooth LE (BLE).</a:t>
            </a:r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 атаке</a:t>
            </a:r>
          </a:p>
        </p:txBody>
      </p:sp>
    </p:spTree>
    <p:extLst>
      <p:ext uri="{BB962C8B-B14F-4D97-AF65-F5344CB8AC3E}">
        <p14:creationId xmlns:p14="http://schemas.microsoft.com/office/powerpoint/2010/main" val="3962654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3383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Выводы?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F7514D-6ED6-FC99-5DC1-53D16F1DB894}"/>
              </a:ext>
            </a:extLst>
          </p:cNvPr>
          <p:cNvSpPr txBox="1"/>
          <p:nvPr/>
        </p:nvSpPr>
        <p:spPr>
          <a:xfrm>
            <a:off x="737667" y="1221762"/>
            <a:ext cx="72306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Данная уязвимость является примером уязвимости, основа которой заложена ещё на этапа разработки стандарта. Можно сказать, что нужно учитывать конечное применение стандарта и делать его более строгим в целях безопасности, а в случае обнаружения проблемы в стандарте стоит задуматься над тем, чтобы отойти от стандарта и сделать так, как сам разработчик считает нужным.</a:t>
            </a:r>
          </a:p>
        </p:txBody>
      </p:sp>
    </p:spTree>
    <p:extLst>
      <p:ext uri="{BB962C8B-B14F-4D97-AF65-F5344CB8AC3E}">
        <p14:creationId xmlns:p14="http://schemas.microsoft.com/office/powerpoint/2010/main" val="3193721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673583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Процесс соединения </a:t>
            </a:r>
            <a:r>
              <a:rPr lang="en-US" dirty="0"/>
              <a:t>Bluetooth BR/EDR</a:t>
            </a:r>
            <a:endParaRPr lang="ru-RU" dirty="0"/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9177FE26-4654-CBEC-3137-F02AC62CA5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Этапы установки безопасного соединения:</a:t>
            </a:r>
          </a:p>
          <a:p>
            <a:endParaRPr lang="ru-R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Генерация ключа безопасности (</a:t>
            </a:r>
            <a:r>
              <a:rPr lang="en-US" sz="2000" dirty="0"/>
              <a:t>link key)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Аутентификация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Безопасный обмен данными</a:t>
            </a:r>
          </a:p>
        </p:txBody>
      </p:sp>
    </p:spTree>
    <p:extLst>
      <p:ext uri="{BB962C8B-B14F-4D97-AF65-F5344CB8AC3E}">
        <p14:creationId xmlns:p14="http://schemas.microsoft.com/office/powerpoint/2010/main" val="1406992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673583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Этап генерации </a:t>
            </a:r>
            <a:r>
              <a:rPr lang="en-US" dirty="0"/>
              <a:t>link key</a:t>
            </a:r>
            <a:r>
              <a:rPr lang="ru-RU" dirty="0"/>
              <a:t> 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2D00B6D9-79D8-9B29-4FD8-868AB10967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6117" y="1614828"/>
            <a:ext cx="7931391" cy="3063546"/>
          </a:xfrm>
        </p:spPr>
      </p:pic>
    </p:spTree>
    <p:extLst>
      <p:ext uri="{BB962C8B-B14F-4D97-AF65-F5344CB8AC3E}">
        <p14:creationId xmlns:p14="http://schemas.microsoft.com/office/powerpoint/2010/main" val="3828991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673583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Алгоритм </a:t>
            </a:r>
            <a:r>
              <a:rPr lang="ru-RU" dirty="0" err="1"/>
              <a:t>Диффи-Хеллмана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13C8622-B356-A298-992E-33A6857A608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49425"/>
          <a:stretch/>
        </p:blipFill>
        <p:spPr>
          <a:xfrm>
            <a:off x="589190" y="1046020"/>
            <a:ext cx="7425258" cy="3755323"/>
          </a:xfrm>
        </p:spPr>
      </p:pic>
    </p:spTree>
    <p:extLst>
      <p:ext uri="{BB962C8B-B14F-4D97-AF65-F5344CB8AC3E}">
        <p14:creationId xmlns:p14="http://schemas.microsoft.com/office/powerpoint/2010/main" val="4287535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ru-RU" dirty="0"/>
              <a:t>Математическая магия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B5A7E1E4-970E-04F0-7E47-E3E547FB15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49555" b="1856"/>
          <a:stretch/>
        </p:blipFill>
        <p:spPr>
          <a:xfrm>
            <a:off x="572461" y="1175657"/>
            <a:ext cx="7242937" cy="3519287"/>
          </a:xfrm>
        </p:spPr>
      </p:pic>
    </p:spTree>
    <p:extLst>
      <p:ext uri="{BB962C8B-B14F-4D97-AF65-F5344CB8AC3E}">
        <p14:creationId xmlns:p14="http://schemas.microsoft.com/office/powerpoint/2010/main" val="211259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A915A35-EC87-76A1-7F8F-9378EFC6B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Этап аутентификации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F7CD16-D4EE-5D1A-67C6-8FC838F97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ru-RU" sz="1600" dirty="0"/>
              <a:t>В </a:t>
            </a:r>
            <a:r>
              <a:rPr lang="en-US" sz="1600" dirty="0"/>
              <a:t>Bluetooth </a:t>
            </a:r>
            <a:r>
              <a:rPr lang="ru-RU" sz="1600" dirty="0"/>
              <a:t>шифрование устроено так, что первое устройство передаёт второму свой адрес (</a:t>
            </a:r>
            <a:r>
              <a:rPr lang="en-US" sz="1600" dirty="0"/>
              <a:t>BD_ADDR)</a:t>
            </a:r>
            <a:r>
              <a:rPr lang="ru-RU" sz="1600" dirty="0"/>
              <a:t>, а второе передаёт первому случайно сгенерированное число. Используя сгенерированный ранее </a:t>
            </a:r>
            <a:r>
              <a:rPr lang="en-US" sz="1600" dirty="0"/>
              <a:t>link key</a:t>
            </a:r>
            <a:r>
              <a:rPr lang="ru-RU" sz="1600" dirty="0"/>
              <a:t>, происходит проверка.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719D1BD-5C85-53DD-BD1E-E3B15858E8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-702" b="-3653"/>
          <a:stretch/>
        </p:blipFill>
        <p:spPr>
          <a:xfrm>
            <a:off x="1002766" y="1053994"/>
            <a:ext cx="3392501" cy="3865847"/>
          </a:xfrm>
        </p:spPr>
      </p:pic>
    </p:spTree>
    <p:extLst>
      <p:ext uri="{BB962C8B-B14F-4D97-AF65-F5344CB8AC3E}">
        <p14:creationId xmlns:p14="http://schemas.microsoft.com/office/powerpoint/2010/main" val="3833283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3383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en-US"/>
              <a:t> </a:t>
            </a:r>
            <a:r>
              <a:rPr lang="ru-RU"/>
              <a:t>Этап безопасного соединения</a:t>
            </a:r>
            <a:endParaRPr lang="ru-RU" dirty="0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B9E0942D-D30C-0ECB-563D-5F4C7810A1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1733573"/>
            <a:ext cx="8222296" cy="2646325"/>
          </a:xfrm>
        </p:spPr>
      </p:pic>
    </p:spTree>
    <p:extLst>
      <p:ext uri="{BB962C8B-B14F-4D97-AF65-F5344CB8AC3E}">
        <p14:creationId xmlns:p14="http://schemas.microsoft.com/office/powerpoint/2010/main" val="696963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3383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ru-RU" dirty="0"/>
              <a:t>Энтропия ключа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B61A70D-A50F-BDE5-04B5-F86395E6D5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Информационная энтропия – это мера неопределённости или непредсказуемости информации, неопределённость появления какого- либо символа алфавита. </a:t>
            </a:r>
          </a:p>
          <a:p>
            <a:r>
              <a:rPr lang="ru-RU" sz="1800" dirty="0"/>
              <a:t>Иными словами, сколько вариаций ключа может быть. Чем больше бит ключ занимает, тем больше его вариаций может быть -</a:t>
            </a:r>
            <a:r>
              <a:rPr lang="en-US" sz="1800" dirty="0"/>
              <a:t>&gt; </a:t>
            </a:r>
            <a:r>
              <a:rPr lang="ru-RU" sz="1800" dirty="0"/>
              <a:t>тем больше энтропия ключа. </a:t>
            </a:r>
          </a:p>
          <a:p>
            <a:endParaRPr lang="ru-RU" sz="1800" dirty="0"/>
          </a:p>
          <a:p>
            <a:r>
              <a:rPr lang="ru-RU" sz="1800" dirty="0"/>
              <a:t>В нашем случае энтропия – количество байт в ключе (Энтропия 1 = 1 байт).</a:t>
            </a:r>
          </a:p>
        </p:txBody>
      </p:sp>
    </p:spTree>
    <p:extLst>
      <p:ext uri="{BB962C8B-B14F-4D97-AF65-F5344CB8AC3E}">
        <p14:creationId xmlns:p14="http://schemas.microsoft.com/office/powerpoint/2010/main" val="295421820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5600</TotalTime>
  <Words>494</Words>
  <Application>Microsoft Office PowerPoint</Application>
  <PresentationFormat>Экран (16:9)</PresentationFormat>
  <Paragraphs>59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9" baseType="lpstr">
      <vt:lpstr>ALS Gorizont Bold Expanded</vt:lpstr>
      <vt:lpstr>Arial</vt:lpstr>
      <vt:lpstr>Calibri</vt:lpstr>
      <vt:lpstr>Cambria Math</vt:lpstr>
      <vt:lpstr>Courier New</vt:lpstr>
      <vt:lpstr>Golos Text</vt:lpstr>
      <vt:lpstr>Golos Text DemiBold</vt:lpstr>
      <vt:lpstr>Тема1</vt:lpstr>
      <vt:lpstr>Как одна фраза в стандарте даёт доступ ко всем Bluetooth устройствам</vt:lpstr>
      <vt:lpstr>Об атаке</vt:lpstr>
      <vt:lpstr>Процесс соединения Bluetooth BR/EDR</vt:lpstr>
      <vt:lpstr>Этап генерации link key </vt:lpstr>
      <vt:lpstr>Алгоритм Диффи-Хеллмана</vt:lpstr>
      <vt:lpstr> Математическая магия</vt:lpstr>
      <vt:lpstr>Этап аутентификации</vt:lpstr>
      <vt:lpstr> Этап безопасного соединения</vt:lpstr>
      <vt:lpstr> Энтропия ключа</vt:lpstr>
      <vt:lpstr> Создание ключа шифрования</vt:lpstr>
      <vt:lpstr>Собственно, уязвимость</vt:lpstr>
      <vt:lpstr> Стадии атаки</vt:lpstr>
      <vt:lpstr> Стадии атаки</vt:lpstr>
      <vt:lpstr>Согласование</vt:lpstr>
      <vt:lpstr>Подмена пакетов</vt:lpstr>
      <vt:lpstr> Стадии атаки</vt:lpstr>
      <vt:lpstr>Bluetooth LE</vt:lpstr>
      <vt:lpstr>Почему так произошло</vt:lpstr>
      <vt:lpstr>Какие идеи?</vt:lpstr>
      <vt:lpstr>Выводы?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Конаныхина Антонина Александровна</cp:lastModifiedBy>
  <cp:revision>141</cp:revision>
  <dcterms:created xsi:type="dcterms:W3CDTF">2014-06-27T12:30:22Z</dcterms:created>
  <dcterms:modified xsi:type="dcterms:W3CDTF">2023-01-15T15:54:11Z</dcterms:modified>
</cp:coreProperties>
</file>